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5" r:id="rId3"/>
    <p:sldId id="266" r:id="rId4"/>
    <p:sldId id="272" r:id="rId5"/>
    <p:sldId id="267" r:id="rId6"/>
    <p:sldId id="277" r:id="rId7"/>
    <p:sldId id="278" r:id="rId8"/>
    <p:sldId id="279" r:id="rId9"/>
    <p:sldId id="280" r:id="rId10"/>
    <p:sldId id="273" r:id="rId11"/>
    <p:sldId id="28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43"/>
  </p:normalViewPr>
  <p:slideViewPr>
    <p:cSldViewPr snapToGrid="0" snapToObjects="1">
      <p:cViewPr varScale="1">
        <p:scale>
          <a:sx n="121" d="100"/>
          <a:sy n="121" d="100"/>
        </p:scale>
        <p:origin x="20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12/6/18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12/6/18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AA2FE-DE70-4D4D-B534-AC0770DDDEF1}"/>
              </a:ext>
            </a:extLst>
          </p:cNvPr>
          <p:cNvSpPr>
            <a:spLocks noGrp="1"/>
          </p:cNvSpPr>
          <p:nvPr>
            <p:ph type="ctrTitle"/>
          </p:nvPr>
        </p:nvSpPr>
        <p:spPr/>
        <p:txBody>
          <a:bodyPr/>
          <a:lstStyle/>
          <a:p>
            <a:pPr algn="l"/>
            <a:r>
              <a:rPr lang="en-US" dirty="0"/>
              <a:t>Analysis on Location to Open Business</a:t>
            </a:r>
          </a:p>
        </p:txBody>
      </p:sp>
      <p:sp>
        <p:nvSpPr>
          <p:cNvPr id="3" name="Subtitle 2">
            <a:extLst>
              <a:ext uri="{FF2B5EF4-FFF2-40B4-BE49-F238E27FC236}">
                <a16:creationId xmlns:a16="http://schemas.microsoft.com/office/drawing/2014/main" id="{C5E130B6-29C5-434F-A837-3AC3BFFC1451}"/>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7398528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1AE87-67B2-8A43-98D2-57DDACB2C420}"/>
              </a:ext>
            </a:extLst>
          </p:cNvPr>
          <p:cNvSpPr>
            <a:spLocks noGrp="1"/>
          </p:cNvSpPr>
          <p:nvPr>
            <p:ph type="title"/>
          </p:nvPr>
        </p:nvSpPr>
        <p:spPr/>
        <p:txBody>
          <a:bodyPr/>
          <a:lstStyle/>
          <a:p>
            <a:r>
              <a:rPr lang="en-US" dirty="0"/>
              <a:t>Result</a:t>
            </a:r>
          </a:p>
        </p:txBody>
      </p:sp>
      <p:sp>
        <p:nvSpPr>
          <p:cNvPr id="3" name="Content Placeholder 2">
            <a:extLst>
              <a:ext uri="{FF2B5EF4-FFF2-40B4-BE49-F238E27FC236}">
                <a16:creationId xmlns:a16="http://schemas.microsoft.com/office/drawing/2014/main" id="{7374F159-3E82-C643-AA99-E1067C7E5B21}"/>
              </a:ext>
            </a:extLst>
          </p:cNvPr>
          <p:cNvSpPr>
            <a:spLocks noGrp="1"/>
          </p:cNvSpPr>
          <p:nvPr>
            <p:ph idx="1"/>
          </p:nvPr>
        </p:nvSpPr>
        <p:spPr/>
        <p:txBody>
          <a:bodyPr/>
          <a:lstStyle/>
          <a:p>
            <a:r>
              <a:rPr lang="en-US" dirty="0"/>
              <a:t>Our analysis shows that while in Manhattan the Indian restaurants are uniformly distributed,  there are two potential areas in Toronto to open Indian restaurant. </a:t>
            </a:r>
          </a:p>
          <a:p>
            <a:r>
              <a:rPr lang="en-US" dirty="0"/>
              <a:t>These two cover multiple neighborhoods areas and these currently have no Indian restaurant. Our recommendation is to look at potential business sites in these two areas and find a venue which has the least cost of entry.</a:t>
            </a:r>
          </a:p>
        </p:txBody>
      </p:sp>
    </p:spTree>
    <p:extLst>
      <p:ext uri="{BB962C8B-B14F-4D97-AF65-F5344CB8AC3E}">
        <p14:creationId xmlns:p14="http://schemas.microsoft.com/office/powerpoint/2010/main" val="3675855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6395E-F93A-D64B-B0BF-521E26933BAC}"/>
              </a:ext>
            </a:extLst>
          </p:cNvPr>
          <p:cNvSpPr>
            <a:spLocks noGrp="1"/>
          </p:cNvSpPr>
          <p:nvPr>
            <p:ph type="title"/>
          </p:nvPr>
        </p:nvSpPr>
        <p:spPr/>
        <p:txBody>
          <a:bodyPr/>
          <a:lstStyle/>
          <a:p>
            <a:r>
              <a:rPr lang="en-US" dirty="0"/>
              <a:t>Recommendation</a:t>
            </a:r>
          </a:p>
        </p:txBody>
      </p:sp>
      <p:sp>
        <p:nvSpPr>
          <p:cNvPr id="3" name="Content Placeholder 2">
            <a:extLst>
              <a:ext uri="{FF2B5EF4-FFF2-40B4-BE49-F238E27FC236}">
                <a16:creationId xmlns:a16="http://schemas.microsoft.com/office/drawing/2014/main" id="{5ED6CF71-5759-654F-A039-6EE9874D6B18}"/>
              </a:ext>
            </a:extLst>
          </p:cNvPr>
          <p:cNvSpPr>
            <a:spLocks noGrp="1"/>
          </p:cNvSpPr>
          <p:nvPr>
            <p:ph idx="1"/>
          </p:nvPr>
        </p:nvSpPr>
        <p:spPr/>
        <p:txBody>
          <a:bodyPr/>
          <a:lstStyle/>
          <a:p>
            <a:r>
              <a:rPr lang="en-US" dirty="0"/>
              <a:t>Open the restaurants in of the two areas</a:t>
            </a:r>
          </a:p>
        </p:txBody>
      </p:sp>
      <p:pic>
        <p:nvPicPr>
          <p:cNvPr id="5" name="Picture 4" descr="A close up of a map&#13;&#10;&#13;&#10;Description automatically generated">
            <a:extLst>
              <a:ext uri="{FF2B5EF4-FFF2-40B4-BE49-F238E27FC236}">
                <a16:creationId xmlns:a16="http://schemas.microsoft.com/office/drawing/2014/main" id="{41FDEEFB-04BE-6D4D-B37B-03E16959642B}"/>
              </a:ext>
            </a:extLst>
          </p:cNvPr>
          <p:cNvPicPr>
            <a:picLocks noChangeAspect="1"/>
          </p:cNvPicPr>
          <p:nvPr/>
        </p:nvPicPr>
        <p:blipFill>
          <a:blip r:embed="rId2"/>
          <a:stretch>
            <a:fillRect/>
          </a:stretch>
        </p:blipFill>
        <p:spPr>
          <a:xfrm>
            <a:off x="2060028" y="2892029"/>
            <a:ext cx="4575502" cy="3356371"/>
          </a:xfrm>
          <a:prstGeom prst="rect">
            <a:avLst/>
          </a:prstGeom>
        </p:spPr>
      </p:pic>
      <p:sp>
        <p:nvSpPr>
          <p:cNvPr id="7" name="Oval 6">
            <a:extLst>
              <a:ext uri="{FF2B5EF4-FFF2-40B4-BE49-F238E27FC236}">
                <a16:creationId xmlns:a16="http://schemas.microsoft.com/office/drawing/2014/main" id="{A80072CD-B7AF-C64A-A1AA-638FD140905D}"/>
              </a:ext>
            </a:extLst>
          </p:cNvPr>
          <p:cNvSpPr/>
          <p:nvPr/>
        </p:nvSpPr>
        <p:spPr>
          <a:xfrm>
            <a:off x="2469931" y="4382814"/>
            <a:ext cx="1082566" cy="1313793"/>
          </a:xfrm>
          <a:prstGeom prst="ellipse">
            <a:avLst/>
          </a:prstGeom>
          <a:solidFill>
            <a:schemeClr val="accent1">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7F0B79E2-117A-C245-AED1-D95A26E85174}"/>
              </a:ext>
            </a:extLst>
          </p:cNvPr>
          <p:cNvSpPr/>
          <p:nvPr/>
        </p:nvSpPr>
        <p:spPr>
          <a:xfrm>
            <a:off x="5065986" y="4204292"/>
            <a:ext cx="798786" cy="903735"/>
          </a:xfrm>
          <a:prstGeom prst="ellipse">
            <a:avLst/>
          </a:prstGeom>
          <a:solidFill>
            <a:schemeClr val="accent1">
              <a:alpha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0805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B7A63B-B9C4-7E45-A8C9-294EA8EE0841}"/>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070F166E-F4A7-AE41-BBC4-DAF65A9A2ADF}"/>
              </a:ext>
            </a:extLst>
          </p:cNvPr>
          <p:cNvSpPr>
            <a:spLocks noGrp="1"/>
          </p:cNvSpPr>
          <p:nvPr>
            <p:ph idx="1"/>
          </p:nvPr>
        </p:nvSpPr>
        <p:spPr/>
        <p:txBody>
          <a:bodyPr>
            <a:normAutofit/>
          </a:bodyPr>
          <a:lstStyle/>
          <a:p>
            <a:r>
              <a:rPr lang="en-US" dirty="0"/>
              <a:t>Identify a location either Toronto or New York to open a new business</a:t>
            </a:r>
          </a:p>
          <a:p>
            <a:r>
              <a:rPr lang="en-US" dirty="0"/>
              <a:t>We have been given a list of six business types which we would like to evaluate:</a:t>
            </a:r>
          </a:p>
          <a:p>
            <a:pPr lvl="1"/>
            <a:r>
              <a:rPr lang="en-US" dirty="0"/>
              <a:t>Bakery</a:t>
            </a:r>
          </a:p>
          <a:p>
            <a:pPr lvl="1"/>
            <a:r>
              <a:rPr lang="en-US" dirty="0"/>
              <a:t>Indian Restaurant</a:t>
            </a:r>
          </a:p>
          <a:p>
            <a:pPr lvl="1"/>
            <a:r>
              <a:rPr lang="en-US" dirty="0"/>
              <a:t>Mexican Restaurant</a:t>
            </a:r>
          </a:p>
          <a:p>
            <a:pPr lvl="1"/>
            <a:r>
              <a:rPr lang="en-US" dirty="0"/>
              <a:t>Italian Restaurant</a:t>
            </a:r>
          </a:p>
          <a:p>
            <a:pPr lvl="1"/>
            <a:r>
              <a:rPr lang="en-US" dirty="0"/>
              <a:t>Thai Restaurant</a:t>
            </a:r>
          </a:p>
          <a:p>
            <a:pPr lvl="1"/>
            <a:r>
              <a:rPr lang="en-US" dirty="0"/>
              <a:t>Hotel</a:t>
            </a:r>
          </a:p>
        </p:txBody>
      </p:sp>
    </p:spTree>
    <p:extLst>
      <p:ext uri="{BB962C8B-B14F-4D97-AF65-F5344CB8AC3E}">
        <p14:creationId xmlns:p14="http://schemas.microsoft.com/office/powerpoint/2010/main" val="3507786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6469E-28B9-F448-9410-807907C4519F}"/>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2A580876-1C17-B24D-B13A-2F236128D088}"/>
              </a:ext>
            </a:extLst>
          </p:cNvPr>
          <p:cNvSpPr>
            <a:spLocks noGrp="1"/>
          </p:cNvSpPr>
          <p:nvPr>
            <p:ph idx="1"/>
          </p:nvPr>
        </p:nvSpPr>
        <p:spPr/>
        <p:txBody>
          <a:bodyPr>
            <a:normAutofit/>
          </a:bodyPr>
          <a:lstStyle/>
          <a:p>
            <a:r>
              <a:rPr lang="en-US" dirty="0"/>
              <a:t>The Data Sets which we will use includes:</a:t>
            </a:r>
          </a:p>
          <a:p>
            <a:pPr lvl="1"/>
            <a:r>
              <a:rPr lang="en-US" dirty="0"/>
              <a:t>Publicly available census data from the two cities. We will correlate it with geo-spatial data. This will give us the ability to visualize this data</a:t>
            </a:r>
          </a:p>
          <a:p>
            <a:r>
              <a:rPr lang="en-US" dirty="0"/>
              <a:t>Four Square data to perform query for existing business types which fit this profile and first find out which city has the least business of this type. Four Square data will also give is counts for these business types in each neighborhood.</a:t>
            </a:r>
          </a:p>
          <a:p>
            <a:pPr marL="0" indent="0">
              <a:buNone/>
            </a:pPr>
            <a:endParaRPr lang="en-US" dirty="0"/>
          </a:p>
        </p:txBody>
      </p:sp>
    </p:spTree>
    <p:extLst>
      <p:ext uri="{BB962C8B-B14F-4D97-AF65-F5344CB8AC3E}">
        <p14:creationId xmlns:p14="http://schemas.microsoft.com/office/powerpoint/2010/main" val="521358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A2580-A3AF-A84B-8D81-4870928498B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9B8B6257-F05A-5341-93BE-933D55765479}"/>
              </a:ext>
            </a:extLst>
          </p:cNvPr>
          <p:cNvSpPr>
            <a:spLocks noGrp="1"/>
          </p:cNvSpPr>
          <p:nvPr>
            <p:ph idx="1"/>
          </p:nvPr>
        </p:nvSpPr>
        <p:spPr/>
        <p:txBody>
          <a:bodyPr>
            <a:normAutofit/>
          </a:bodyPr>
          <a:lstStyle/>
          <a:p>
            <a:r>
              <a:rPr lang="en-US" dirty="0"/>
              <a:t>In the first step we will try to identify which of these businesses has the least numbers in the city. </a:t>
            </a:r>
          </a:p>
          <a:p>
            <a:pPr lvl="1"/>
            <a:r>
              <a:rPr lang="en-US" dirty="0"/>
              <a:t>Our basic assumption is that all businesses have the same appeal and also all the neighborhoods have comparable population. We realize that in real world this may not be true, but we make this assumption to simplify the analysis. </a:t>
            </a:r>
          </a:p>
          <a:p>
            <a:r>
              <a:rPr lang="en-US" dirty="0"/>
              <a:t>Once we have identified the type of business, we will then start looking for geographic areas where this business has the least quantity so that we have the minimal competition. </a:t>
            </a:r>
          </a:p>
          <a:p>
            <a:r>
              <a:rPr lang="en-US" dirty="0"/>
              <a:t>With this data we will recommend to our client the geographic area which he should open his business in. </a:t>
            </a:r>
          </a:p>
          <a:p>
            <a:r>
              <a:rPr lang="en-US" dirty="0"/>
              <a:t>Further to reduce the number of calls, we will focus in the areas of Manhattan in NY and Downtown Toronto</a:t>
            </a:r>
          </a:p>
          <a:p>
            <a:endParaRPr lang="en-US" dirty="0"/>
          </a:p>
        </p:txBody>
      </p:sp>
    </p:spTree>
    <p:extLst>
      <p:ext uri="{BB962C8B-B14F-4D97-AF65-F5344CB8AC3E}">
        <p14:creationId xmlns:p14="http://schemas.microsoft.com/office/powerpoint/2010/main" val="2262297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95F5-DD2F-FB46-938F-898F78A5E3CC}"/>
              </a:ext>
            </a:extLst>
          </p:cNvPr>
          <p:cNvSpPr>
            <a:spLocks noGrp="1"/>
          </p:cNvSpPr>
          <p:nvPr>
            <p:ph type="title"/>
          </p:nvPr>
        </p:nvSpPr>
        <p:spPr/>
        <p:txBody>
          <a:bodyPr/>
          <a:lstStyle/>
          <a:p>
            <a:r>
              <a:rPr lang="en-US" dirty="0"/>
              <a:t>Result: Count of New York Restaurants</a:t>
            </a:r>
          </a:p>
        </p:txBody>
      </p:sp>
      <p:sp>
        <p:nvSpPr>
          <p:cNvPr id="3" name="Content Placeholder 2">
            <a:extLst>
              <a:ext uri="{FF2B5EF4-FFF2-40B4-BE49-F238E27FC236}">
                <a16:creationId xmlns:a16="http://schemas.microsoft.com/office/drawing/2014/main" id="{59D80CB0-FE17-AA4A-B5C1-D195D871BF24}"/>
              </a:ext>
            </a:extLst>
          </p:cNvPr>
          <p:cNvSpPr>
            <a:spLocks noGrp="1"/>
          </p:cNvSpPr>
          <p:nvPr>
            <p:ph idx="1"/>
          </p:nvPr>
        </p:nvSpPr>
        <p:spPr/>
        <p:txBody>
          <a:bodyPr>
            <a:normAutofit/>
          </a:bodyPr>
          <a:lstStyle/>
          <a:p>
            <a:r>
              <a:rPr lang="en-US" dirty="0"/>
              <a:t>Our analysis indicates that in Manhattan Indian and Thai restaurants are the least in numbers.  </a:t>
            </a:r>
          </a:p>
          <a:p>
            <a:pPr lvl="1"/>
            <a:r>
              <a:rPr lang="en-US" dirty="0"/>
              <a:t>Venue Type: " Bakery " Number in Manhattan:  76</a:t>
            </a:r>
          </a:p>
          <a:p>
            <a:pPr lvl="1"/>
            <a:r>
              <a:rPr lang="en-US" dirty="0"/>
              <a:t>Venue Type: " Indian " Number in Manhattan:  33</a:t>
            </a:r>
          </a:p>
          <a:p>
            <a:pPr lvl="1"/>
            <a:r>
              <a:rPr lang="en-US" dirty="0"/>
              <a:t>Venue Type: " Italian " Number in Manhattan:  134</a:t>
            </a:r>
          </a:p>
          <a:p>
            <a:pPr lvl="1"/>
            <a:r>
              <a:rPr lang="en-US" dirty="0"/>
              <a:t>Venue Type: " Mexican " Number in Manhattan:  62</a:t>
            </a:r>
          </a:p>
          <a:p>
            <a:pPr lvl="1"/>
            <a:r>
              <a:rPr lang="en-US" dirty="0"/>
              <a:t>Venue Type: " Thai " Number in Manhattan:  26</a:t>
            </a:r>
          </a:p>
          <a:p>
            <a:pPr lvl="1"/>
            <a:r>
              <a:rPr lang="en-US" dirty="0"/>
              <a:t>Venue Type: " Hotel " Number in Manhattan:  74</a:t>
            </a:r>
          </a:p>
        </p:txBody>
      </p:sp>
    </p:spTree>
    <p:extLst>
      <p:ext uri="{BB962C8B-B14F-4D97-AF65-F5344CB8AC3E}">
        <p14:creationId xmlns:p14="http://schemas.microsoft.com/office/powerpoint/2010/main" val="1754119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95F5-DD2F-FB46-938F-898F78A5E3CC}"/>
              </a:ext>
            </a:extLst>
          </p:cNvPr>
          <p:cNvSpPr>
            <a:spLocks noGrp="1"/>
          </p:cNvSpPr>
          <p:nvPr>
            <p:ph type="title"/>
          </p:nvPr>
        </p:nvSpPr>
        <p:spPr/>
        <p:txBody>
          <a:bodyPr/>
          <a:lstStyle/>
          <a:p>
            <a:r>
              <a:rPr lang="en-US" dirty="0"/>
              <a:t>Result: Count of Toronto Restaurants</a:t>
            </a:r>
          </a:p>
        </p:txBody>
      </p:sp>
      <p:sp>
        <p:nvSpPr>
          <p:cNvPr id="3" name="Content Placeholder 2">
            <a:extLst>
              <a:ext uri="{FF2B5EF4-FFF2-40B4-BE49-F238E27FC236}">
                <a16:creationId xmlns:a16="http://schemas.microsoft.com/office/drawing/2014/main" id="{59D80CB0-FE17-AA4A-B5C1-D195D871BF24}"/>
              </a:ext>
            </a:extLst>
          </p:cNvPr>
          <p:cNvSpPr>
            <a:spLocks noGrp="1"/>
          </p:cNvSpPr>
          <p:nvPr>
            <p:ph idx="1"/>
          </p:nvPr>
        </p:nvSpPr>
        <p:spPr/>
        <p:txBody>
          <a:bodyPr>
            <a:normAutofit/>
          </a:bodyPr>
          <a:lstStyle/>
          <a:p>
            <a:r>
              <a:rPr lang="en-US" dirty="0"/>
              <a:t>Our analysis indicates that in Downtown Toronto, Indian restaurants are the least in numbers. </a:t>
            </a:r>
          </a:p>
          <a:p>
            <a:pPr lvl="1"/>
            <a:r>
              <a:rPr lang="en-US" dirty="0"/>
              <a:t>Venue Type: " Bakery " Number in Downtown Toronto:  36</a:t>
            </a:r>
          </a:p>
          <a:p>
            <a:pPr lvl="1"/>
            <a:r>
              <a:rPr lang="en-US" dirty="0"/>
              <a:t>Venue Type: " Indian " Number in Downtown Toronto:  11</a:t>
            </a:r>
          </a:p>
          <a:p>
            <a:pPr lvl="1"/>
            <a:r>
              <a:rPr lang="en-US" dirty="0"/>
              <a:t>Venue Type: " Italian " Number in Downtown Toronto:  40</a:t>
            </a:r>
          </a:p>
          <a:p>
            <a:pPr lvl="1"/>
            <a:r>
              <a:rPr lang="en-US" dirty="0"/>
              <a:t>Venue Type: " Mexican " Number in Downtown Toronto:  14</a:t>
            </a:r>
          </a:p>
          <a:p>
            <a:pPr lvl="1"/>
            <a:r>
              <a:rPr lang="en-US" dirty="0"/>
              <a:t>Venue Type: " Thai " Number in Downtown Toronto:  20</a:t>
            </a:r>
          </a:p>
          <a:p>
            <a:pPr lvl="1"/>
            <a:r>
              <a:rPr lang="en-US" dirty="0"/>
              <a:t>Venue Type: " Hotel " Number in Downtown Toronto:  45</a:t>
            </a:r>
          </a:p>
          <a:p>
            <a:pPr marL="0" indent="0">
              <a:buNone/>
            </a:pPr>
            <a:endParaRPr lang="en-US" dirty="0"/>
          </a:p>
        </p:txBody>
      </p:sp>
    </p:spTree>
    <p:extLst>
      <p:ext uri="{BB962C8B-B14F-4D97-AF65-F5344CB8AC3E}">
        <p14:creationId xmlns:p14="http://schemas.microsoft.com/office/powerpoint/2010/main" val="3057571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395F5-DD2F-FB46-938F-898F78A5E3CC}"/>
              </a:ext>
            </a:extLst>
          </p:cNvPr>
          <p:cNvSpPr>
            <a:spLocks noGrp="1"/>
          </p:cNvSpPr>
          <p:nvPr>
            <p:ph type="title"/>
          </p:nvPr>
        </p:nvSpPr>
        <p:spPr/>
        <p:txBody>
          <a:bodyPr/>
          <a:lstStyle/>
          <a:p>
            <a:r>
              <a:rPr lang="en-US" dirty="0"/>
              <a:t>Result</a:t>
            </a:r>
          </a:p>
        </p:txBody>
      </p:sp>
      <p:sp>
        <p:nvSpPr>
          <p:cNvPr id="3" name="Content Placeholder 2">
            <a:extLst>
              <a:ext uri="{FF2B5EF4-FFF2-40B4-BE49-F238E27FC236}">
                <a16:creationId xmlns:a16="http://schemas.microsoft.com/office/drawing/2014/main" id="{59D80CB0-FE17-AA4A-B5C1-D195D871BF24}"/>
              </a:ext>
            </a:extLst>
          </p:cNvPr>
          <p:cNvSpPr>
            <a:spLocks noGrp="1"/>
          </p:cNvSpPr>
          <p:nvPr>
            <p:ph idx="1"/>
          </p:nvPr>
        </p:nvSpPr>
        <p:spPr/>
        <p:txBody>
          <a:bodyPr>
            <a:normAutofit/>
          </a:bodyPr>
          <a:lstStyle/>
          <a:p>
            <a:r>
              <a:rPr lang="en-US" dirty="0"/>
              <a:t>Our Analysis suggests that Indian restaurants are amongst the least in Toronto and Manhattans</a:t>
            </a:r>
          </a:p>
          <a:p>
            <a:r>
              <a:rPr lang="en-US" dirty="0"/>
              <a:t>Now let’s look at the geographic restaurants in both Manhattan and Downtown Toronto. </a:t>
            </a:r>
          </a:p>
          <a:p>
            <a:r>
              <a:rPr lang="en-US" dirty="0"/>
              <a:t>We have color coded the neighborhoods such that a red indicates that there is more than one restaurant in the neighborhood, while blue indicates that there is no restaurant in the neighborhood. </a:t>
            </a:r>
          </a:p>
        </p:txBody>
      </p:sp>
    </p:spTree>
    <p:extLst>
      <p:ext uri="{BB962C8B-B14F-4D97-AF65-F5344CB8AC3E}">
        <p14:creationId xmlns:p14="http://schemas.microsoft.com/office/powerpoint/2010/main" val="2270989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6816-2E14-DC41-B434-88A37F001E98}"/>
              </a:ext>
            </a:extLst>
          </p:cNvPr>
          <p:cNvSpPr>
            <a:spLocks noGrp="1"/>
          </p:cNvSpPr>
          <p:nvPr>
            <p:ph type="title"/>
          </p:nvPr>
        </p:nvSpPr>
        <p:spPr/>
        <p:txBody>
          <a:bodyPr/>
          <a:lstStyle/>
          <a:p>
            <a:r>
              <a:rPr lang="en-US" dirty="0"/>
              <a:t>Manhattan Data</a:t>
            </a:r>
          </a:p>
        </p:txBody>
      </p:sp>
      <p:pic>
        <p:nvPicPr>
          <p:cNvPr id="5" name="Content Placeholder 4" descr="A close up of a map&#13;&#10;&#13;&#10;Description automatically generated">
            <a:extLst>
              <a:ext uri="{FF2B5EF4-FFF2-40B4-BE49-F238E27FC236}">
                <a16:creationId xmlns:a16="http://schemas.microsoft.com/office/drawing/2014/main" id="{B7A90182-E95A-CD41-BEAC-B5280D98C833}"/>
              </a:ext>
            </a:extLst>
          </p:cNvPr>
          <p:cNvPicPr>
            <a:picLocks noGrp="1" noChangeAspect="1"/>
          </p:cNvPicPr>
          <p:nvPr>
            <p:ph idx="1"/>
          </p:nvPr>
        </p:nvPicPr>
        <p:blipFill>
          <a:blip r:embed="rId2"/>
          <a:stretch>
            <a:fillRect/>
          </a:stretch>
        </p:blipFill>
        <p:spPr>
          <a:xfrm>
            <a:off x="3312992" y="1506450"/>
            <a:ext cx="3886594" cy="4535576"/>
          </a:xfrm>
        </p:spPr>
      </p:pic>
    </p:spTree>
    <p:extLst>
      <p:ext uri="{BB962C8B-B14F-4D97-AF65-F5344CB8AC3E}">
        <p14:creationId xmlns:p14="http://schemas.microsoft.com/office/powerpoint/2010/main" val="972281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52876-E5EC-414A-B22D-A294B3B15AEC}"/>
              </a:ext>
            </a:extLst>
          </p:cNvPr>
          <p:cNvSpPr>
            <a:spLocks noGrp="1"/>
          </p:cNvSpPr>
          <p:nvPr>
            <p:ph type="title"/>
          </p:nvPr>
        </p:nvSpPr>
        <p:spPr/>
        <p:txBody>
          <a:bodyPr/>
          <a:lstStyle/>
          <a:p>
            <a:r>
              <a:rPr lang="en-US" dirty="0"/>
              <a:t>Toronto Data</a:t>
            </a:r>
          </a:p>
        </p:txBody>
      </p:sp>
      <p:pic>
        <p:nvPicPr>
          <p:cNvPr id="5" name="Content Placeholder 4" descr="A close up of a map&#13;&#10;&#13;&#10;Description automatically generated">
            <a:extLst>
              <a:ext uri="{FF2B5EF4-FFF2-40B4-BE49-F238E27FC236}">
                <a16:creationId xmlns:a16="http://schemas.microsoft.com/office/drawing/2014/main" id="{94825FF5-C5F6-9345-B961-B147E081C3E1}"/>
              </a:ext>
            </a:extLst>
          </p:cNvPr>
          <p:cNvPicPr>
            <a:picLocks noGrp="1" noChangeAspect="1"/>
          </p:cNvPicPr>
          <p:nvPr>
            <p:ph idx="1"/>
          </p:nvPr>
        </p:nvPicPr>
        <p:blipFill>
          <a:blip r:embed="rId2"/>
          <a:stretch>
            <a:fillRect/>
          </a:stretch>
        </p:blipFill>
        <p:spPr>
          <a:xfrm>
            <a:off x="2087323" y="1685103"/>
            <a:ext cx="5996793" cy="4398963"/>
          </a:xfrm>
        </p:spPr>
      </p:pic>
    </p:spTree>
    <p:extLst>
      <p:ext uri="{BB962C8B-B14F-4D97-AF65-F5344CB8AC3E}">
        <p14:creationId xmlns:p14="http://schemas.microsoft.com/office/powerpoint/2010/main" val="27261542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293</TotalTime>
  <Words>525</Words>
  <Application>Microsoft Macintosh PowerPoint</Application>
  <PresentationFormat>Widescreen</PresentationFormat>
  <Paragraphs>47</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Wingdings 3</vt:lpstr>
      <vt:lpstr>Facet</vt:lpstr>
      <vt:lpstr>Analysis on Location to Open Business</vt:lpstr>
      <vt:lpstr>Business Problem</vt:lpstr>
      <vt:lpstr>Data</vt:lpstr>
      <vt:lpstr>Methodology</vt:lpstr>
      <vt:lpstr>Result: Count of New York Restaurants</vt:lpstr>
      <vt:lpstr>Result: Count of Toronto Restaurants</vt:lpstr>
      <vt:lpstr>Result</vt:lpstr>
      <vt:lpstr>Manhattan Data</vt:lpstr>
      <vt:lpstr>Toronto Data</vt:lpstr>
      <vt:lpstr>Result</vt:lpstr>
      <vt:lpstr>Recommendation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Churn for our Quad play product</dc:title>
  <dc:creator>Microsoft Office User</dc:creator>
  <cp:lastModifiedBy>Microsoft Office User</cp:lastModifiedBy>
  <cp:revision>7</cp:revision>
  <dcterms:created xsi:type="dcterms:W3CDTF">2018-11-30T21:57:56Z</dcterms:created>
  <dcterms:modified xsi:type="dcterms:W3CDTF">2018-12-07T03:52:12Z</dcterms:modified>
</cp:coreProperties>
</file>

<file path=docProps/thumbnail.jpeg>
</file>